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90" r:id="rId10"/>
    <p:sldId id="289" r:id="rId11"/>
    <p:sldId id="264" r:id="rId12"/>
    <p:sldId id="265" r:id="rId13"/>
    <p:sldId id="267" r:id="rId14"/>
    <p:sldId id="266" r:id="rId15"/>
    <p:sldId id="268" r:id="rId16"/>
    <p:sldId id="295" r:id="rId17"/>
    <p:sldId id="294" r:id="rId18"/>
    <p:sldId id="269" r:id="rId19"/>
    <p:sldId id="270" r:id="rId20"/>
    <p:sldId id="272" r:id="rId21"/>
    <p:sldId id="271" r:id="rId22"/>
    <p:sldId id="273" r:id="rId23"/>
    <p:sldId id="278" r:id="rId24"/>
    <p:sldId id="296" r:id="rId25"/>
    <p:sldId id="274" r:id="rId26"/>
    <p:sldId id="275" r:id="rId27"/>
    <p:sldId id="276" r:id="rId28"/>
    <p:sldId id="277" r:id="rId29"/>
    <p:sldId id="302" r:id="rId30"/>
    <p:sldId id="291" r:id="rId31"/>
    <p:sldId id="297" r:id="rId32"/>
    <p:sldId id="281" r:id="rId33"/>
    <p:sldId id="288" r:id="rId34"/>
    <p:sldId id="282" r:id="rId35"/>
    <p:sldId id="283" r:id="rId36"/>
    <p:sldId id="300" r:id="rId37"/>
    <p:sldId id="292" r:id="rId38"/>
    <p:sldId id="298" r:id="rId39"/>
    <p:sldId id="285" r:id="rId40"/>
    <p:sldId id="286" r:id="rId41"/>
    <p:sldId id="287" r:id="rId42"/>
    <p:sldId id="303" r:id="rId43"/>
    <p:sldId id="304" r:id="rId44"/>
    <p:sldId id="293" r:id="rId45"/>
    <p:sldId id="299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01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tangak" panose="02000000000000000000" pitchFamily="50" charset="-52"/>
      <p:regular r:id="rId6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E628E-8BF8-41F6-865F-2C3A02305CBC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A9C01-5914-490D-9C4F-2A93632908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5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9C01-5914-490D-9C4F-2A93632908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9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9C01-5914-490D-9C4F-2A936329084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93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D4FAB-8976-481D-8372-93A1404AC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CEC6C5-165E-4294-BF22-F4FC2D18D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9FBC3C-5351-4E21-BDCB-6C5AB3BE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C6283-F71D-4EFD-A4A7-893D869F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DE9F94-1B9C-449B-9791-F8F15A24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E713C-4D5E-4753-A97B-9F6C46BB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F5E0DA-52A0-4BB2-B0EF-B8263FBBE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435E2A-6095-4EE4-A75A-2C5E8CCE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37518D-F6A3-4332-9E26-E0C3F0CF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5A8D-4331-441F-AD07-F7F58E4B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E21AAD-5713-4A33-A693-9BF3C34D8E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0B48B8-AEBA-4AEA-8506-D17A9F4B9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0E4176-9247-4515-BFB8-6DD69FE9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7F481E-CC54-4DE4-8D80-CF81CFE9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048A4F-4437-4812-BC94-5B1C06F5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360F1-2723-4D40-95EA-1219EBB8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420D5-290D-4FC3-865A-5DA1F0AB2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D8DF3-3AB5-4629-9EE8-D27EFCE0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5763D-48AA-4AD4-AA26-95E00F88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1B1B6F-22A9-46AB-A7EC-4507F22A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7EE9-BD60-42A4-8ADD-0591D7F76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BC3340-385A-45B3-A407-64FB0EFD5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78EB8D-B78F-4B06-A074-118FA56B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D4154E-730E-44AF-8CA8-FB3A0942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80C63F-9ECA-45CF-87B2-107E5309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D1F5D-E305-4C98-9339-2A42BD5F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A76AC4-E533-42D0-AB83-0387DE4F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8E2826-25B6-4283-849F-B8470BF4A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C2A5E-4A21-4142-9A1E-0EA09F5E8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01D128-FF50-47BA-8E7B-3326CA4F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5A5F-AF48-4CC5-95F9-3B374C89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016C5-7E7A-4284-BF5F-93B96806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9AE7E6-A919-42F1-BD6F-D7BC67A5C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8AC8C6-130E-4E14-8122-9B8703502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47FC75-A198-4215-9F7E-2B1669B3C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4CC729-FDDC-492A-8249-2E50CC530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BDFEC1-1F38-4F34-B314-537E40AC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D4A564-364F-42D8-9773-66122959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9FE64F-AEB1-4C2D-8DDE-96F7DB75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C5F15-50E5-4B37-9E73-05E4FB3C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4658F4-B3BE-422F-ADDF-9AECA910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7CB8FB-791B-454D-8362-30BA4145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4C8442-3CB7-40EA-A029-E70B89D0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7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802F8-D724-4EC9-99B4-33B79258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7BDA81-08E3-49E5-86C9-6DDAAA41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32258D-6571-4057-9CED-628BC67B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9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57F6E-32C9-4DD4-910B-A01BFFB2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FF0DA-9600-48EE-A276-E0BCB567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0D141C-CBAD-463E-98E2-62DEDA3E9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78253-27FD-4725-A1BE-31DFA6BD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D55C58-125B-4454-9D9E-CAD62B37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62635D-F00C-4DA4-9CB0-89E07CFF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6F5E8-84CB-4D64-8DF2-DB75F8BB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ED097B-D30D-459A-9E93-CCBA1AA38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0C7734-480C-45FB-A2A2-7A8F4E5D7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B1697D-3E60-4F39-8D3B-0E711528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D4BB42-4454-4881-9837-C5E320E8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A7C48A-746D-4E00-9539-A0D481A3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0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9D458-914A-4231-A87F-D1D77FA2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B0EDD-8B5A-4ECD-9392-13959BC59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EF072-3D1E-49B4-AE99-6943F7F96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D134B-D234-4DE4-98C5-9A7D8CB1AFF0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B4ABC9-8D44-45D3-9744-2840F9B7F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3E400A-685F-43D2-A459-CBDAF9382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483EE-726D-4C7A-B274-27B3E4DA2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2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2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5" Type="http://schemas.openxmlformats.org/officeDocument/2006/relationships/slide" Target="slide49.xml"/><Relationship Id="rId4" Type="http://schemas.openxmlformats.org/officeDocument/2006/relationships/slide" Target="slide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E56E5B-9A71-4B35-9B5D-FA83632A8DB6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6F558-DF83-4A19-A476-9916E943048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64A7A-6F81-411C-823F-5D42111123B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CCAACC-9D17-494F-AE4C-DCC9341F6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9FB261-335F-4157-A554-F0B25824321A}"/>
              </a:ext>
            </a:extLst>
          </p:cNvPr>
          <p:cNvSpPr/>
          <p:nvPr/>
        </p:nvSpPr>
        <p:spPr>
          <a:xfrm>
            <a:off x="4540155" y="5666092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36498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2777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04DA4E-0A26-4730-BB3B-9C49DCF7A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D4E659-EC86-41AD-91DE-1E2E56EA3019}"/>
              </a:ext>
            </a:extLst>
          </p:cNvPr>
          <p:cNvSpPr/>
          <p:nvPr/>
        </p:nvSpPr>
        <p:spPr>
          <a:xfrm>
            <a:off x="8149001" y="2558009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1437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52D62-7A4B-4B14-AB06-18780ADF5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64BBCD64-0572-4437-BE7A-76A851FA7BAC}"/>
              </a:ext>
            </a:extLst>
          </p:cNvPr>
          <p:cNvSpPr/>
          <p:nvPr/>
        </p:nvSpPr>
        <p:spPr>
          <a:xfrm>
            <a:off x="4260375" y="2701829"/>
            <a:ext cx="5879912" cy="42649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88900">
              <a:schemeClr val="bg1">
                <a:alpha val="27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Не провоцируйте буллинг сами и не легализуйте его.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EE18DD4A-0F93-4349-B38B-42C628E16FDC}"/>
              </a:ext>
            </a:extLst>
          </p:cNvPr>
          <p:cNvSpPr/>
          <p:nvPr/>
        </p:nvSpPr>
        <p:spPr>
          <a:xfrm>
            <a:off x="4260375" y="3272477"/>
            <a:ext cx="6644186" cy="62438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88900">
              <a:schemeClr val="bg1">
                <a:alpha val="27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родительское собрание по темам: "Инклюзивное образование РФ", "Профилактика буллинга в школьной среде".</a:t>
            </a:r>
          </a:p>
        </p:txBody>
      </p:sp>
      <p:sp>
        <p:nvSpPr>
          <p:cNvPr id="6" name="Прямоугольник: скругленные углы 5">
            <a:hlinkClick r:id="rId5" action="ppaction://hlinksldjump"/>
            <a:extLst>
              <a:ext uri="{FF2B5EF4-FFF2-40B4-BE49-F238E27FC236}">
                <a16:creationId xmlns:a16="http://schemas.microsoft.com/office/drawing/2014/main" id="{DB445201-1343-40E6-BCD5-DE5C9E8A08AE}"/>
              </a:ext>
            </a:extLst>
          </p:cNvPr>
          <p:cNvSpPr/>
          <p:nvPr/>
        </p:nvSpPr>
        <p:spPr>
          <a:xfrm>
            <a:off x="4260375" y="4037606"/>
            <a:ext cx="6644186" cy="42649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88900">
              <a:schemeClr val="bg1">
                <a:alpha val="27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индивидуальные беседы с педагогом-психологом.</a:t>
            </a:r>
          </a:p>
        </p:txBody>
      </p:sp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id="{63E76E37-4F83-4FFC-A91F-C379D97515C4}"/>
              </a:ext>
            </a:extLst>
          </p:cNvPr>
          <p:cNvSpPr/>
          <p:nvPr/>
        </p:nvSpPr>
        <p:spPr>
          <a:xfrm>
            <a:off x="4260375" y="4604842"/>
            <a:ext cx="4201237" cy="42649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88900">
              <a:schemeClr val="bg1">
                <a:alpha val="27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Игнорировать конфликтную ситуацию</a:t>
            </a:r>
          </a:p>
        </p:txBody>
      </p:sp>
      <p:sp>
        <p:nvSpPr>
          <p:cNvPr id="8" name="Прямоугольник: скругленные углы 7">
            <a:hlinkClick r:id="rId6" action="ppaction://hlinksldjump"/>
            <a:extLst>
              <a:ext uri="{FF2B5EF4-FFF2-40B4-BE49-F238E27FC236}">
                <a16:creationId xmlns:a16="http://schemas.microsoft.com/office/drawing/2014/main" id="{6A882194-06C6-436F-B039-00B02D6F8625}"/>
              </a:ext>
            </a:extLst>
          </p:cNvPr>
          <p:cNvSpPr/>
          <p:nvPr/>
        </p:nvSpPr>
        <p:spPr>
          <a:xfrm>
            <a:off x="4260375" y="5172078"/>
            <a:ext cx="6644186" cy="953635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88900">
              <a:schemeClr val="bg1">
                <a:alpha val="27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индивидуальную беседу с обучающимися по теме: "Травля" и воспитательное мероприятие на тему: "Толерантное отношение к людям с ОВЗ".</a:t>
            </a:r>
          </a:p>
        </p:txBody>
      </p:sp>
      <p:sp>
        <p:nvSpPr>
          <p:cNvPr id="10" name="Прямоугольник: скругленные углы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5CCB566-4B94-49F1-B07D-A65E9CD479B4}"/>
              </a:ext>
            </a:extLst>
          </p:cNvPr>
          <p:cNvSpPr/>
          <p:nvPr/>
        </p:nvSpPr>
        <p:spPr>
          <a:xfrm>
            <a:off x="368488" y="280134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8002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3EFE65-1310-4348-B71C-171D4FCB7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DE19BFF1-23AC-4C4B-80F9-9B3FC1D39209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AD31066F-6C19-4F86-B34D-2C575485B777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9772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9F06F-D892-49F8-8C8B-DF156BD3C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F3109E73-2DAA-4F69-BA21-9B865A4893C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CFE42CF2-6188-405B-8386-B8B9F481EDAB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541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6BED4-BAD1-4507-AF6C-BFC95A2CD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FC9240B5-57D4-4DBC-908D-DF4C519F0E09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22861EF1-02A5-4A03-A657-DF93EFEB8CC3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4294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032EECBD-6430-4BC8-B0E2-7844DDC3D01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2068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9232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4B1472-8841-409E-AE6D-C966CA47C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7EA4BF-03A1-465F-90AB-6A80BFA7D49C}"/>
              </a:ext>
            </a:extLst>
          </p:cNvPr>
          <p:cNvSpPr/>
          <p:nvPr/>
        </p:nvSpPr>
        <p:spPr>
          <a:xfrm>
            <a:off x="9016620" y="1842448"/>
            <a:ext cx="2993410" cy="579085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11553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6A08EF-055E-4E82-B017-E29F3513C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4" action="ppaction://hlinksldjump"/>
            <a:extLst>
              <a:ext uri="{FF2B5EF4-FFF2-40B4-BE49-F238E27FC236}">
                <a16:creationId xmlns:a16="http://schemas.microsoft.com/office/drawing/2014/main" id="{DC851A77-72CC-475F-858C-AC98B3FC9B11}"/>
              </a:ext>
            </a:extLst>
          </p:cNvPr>
          <p:cNvSpPr/>
          <p:nvPr/>
        </p:nvSpPr>
        <p:spPr>
          <a:xfrm>
            <a:off x="4605431" y="2407239"/>
            <a:ext cx="6867700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92D05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родительское собрание (возможно с участием специалиста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ПМПк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) по теме инклюзивного образования с ОВЗ.</a:t>
            </a:r>
          </a:p>
        </p:txBody>
      </p:sp>
      <p:sp>
        <p:nvSpPr>
          <p:cNvPr id="5" name="Прямоугольник: скругленные углы 4">
            <a:hlinkClick r:id="rId5" action="ppaction://hlinksldjump"/>
            <a:extLst>
              <a:ext uri="{FF2B5EF4-FFF2-40B4-BE49-F238E27FC236}">
                <a16:creationId xmlns:a16="http://schemas.microsoft.com/office/drawing/2014/main" id="{4AA29A77-61A8-425F-9BFB-E713931B7165}"/>
              </a:ext>
            </a:extLst>
          </p:cNvPr>
          <p:cNvSpPr/>
          <p:nvPr/>
        </p:nvSpPr>
        <p:spPr>
          <a:xfrm>
            <a:off x="6556075" y="5007511"/>
            <a:ext cx="4917056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92D05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индивидуальную беседу на тему инклюзивного образования.</a:t>
            </a:r>
          </a:p>
        </p:txBody>
      </p:sp>
      <p:sp>
        <p:nvSpPr>
          <p:cNvPr id="6" name="Прямоугольник: скругленные углы 5">
            <a:hlinkClick r:id="rId6" action="ppaction://hlinksldjump"/>
            <a:extLst>
              <a:ext uri="{FF2B5EF4-FFF2-40B4-BE49-F238E27FC236}">
                <a16:creationId xmlns:a16="http://schemas.microsoft.com/office/drawing/2014/main" id="{CDBA6A2C-38A6-40E6-B3A0-5BB0A4D20C2B}"/>
              </a:ext>
            </a:extLst>
          </p:cNvPr>
          <p:cNvSpPr/>
          <p:nvPr/>
        </p:nvSpPr>
        <p:spPr>
          <a:xfrm>
            <a:off x="5450819" y="3204105"/>
            <a:ext cx="6022312" cy="90985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92D05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Проводить воспитательные мероприятия по формированию толерантного отношения к детям с ОВЗ с показом примера (кино, экскурсии и т.д.).</a:t>
            </a:r>
          </a:p>
        </p:txBody>
      </p:sp>
      <p:sp>
        <p:nvSpPr>
          <p:cNvPr id="7" name="Прямоугольник: скругленные углы 6">
            <a:hlinkClick r:id="rId7" action="ppaction://hlinksldjump"/>
            <a:extLst>
              <a:ext uri="{FF2B5EF4-FFF2-40B4-BE49-F238E27FC236}">
                <a16:creationId xmlns:a16="http://schemas.microsoft.com/office/drawing/2014/main" id="{10B743B9-C263-47B0-9266-4E4F9500ECE2}"/>
              </a:ext>
            </a:extLst>
          </p:cNvPr>
          <p:cNvSpPr/>
          <p:nvPr/>
        </p:nvSpPr>
        <p:spPr>
          <a:xfrm>
            <a:off x="5900468" y="4210937"/>
            <a:ext cx="5572663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92D05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педагогом-психологом воспитательную беседу с обучающимися.</a:t>
            </a:r>
          </a:p>
        </p:txBody>
      </p:sp>
      <p:sp>
        <p:nvSpPr>
          <p:cNvPr id="8" name="Прямоугольник: скругленные углы 7">
            <a:hlinkClick r:id="rId7" action="ppaction://hlinksldjump"/>
            <a:extLst>
              <a:ext uri="{FF2B5EF4-FFF2-40B4-BE49-F238E27FC236}">
                <a16:creationId xmlns:a16="http://schemas.microsoft.com/office/drawing/2014/main" id="{90DE4FBB-2237-4243-AE58-528772047738}"/>
              </a:ext>
            </a:extLst>
          </p:cNvPr>
          <p:cNvSpPr/>
          <p:nvPr/>
        </p:nvSpPr>
        <p:spPr>
          <a:xfrm>
            <a:off x="7175565" y="5835403"/>
            <a:ext cx="4297566" cy="452311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92D05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Игнорировать конфликтную ситуацию.</a:t>
            </a:r>
          </a:p>
        </p:txBody>
      </p:sp>
      <p:sp>
        <p:nvSpPr>
          <p:cNvPr id="10" name="Прямоугольник: скругленные углы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996F8C1-C0E3-406F-BE36-52D709121086}"/>
              </a:ext>
            </a:extLst>
          </p:cNvPr>
          <p:cNvSpPr/>
          <p:nvPr/>
        </p:nvSpPr>
        <p:spPr>
          <a:xfrm>
            <a:off x="354841" y="334725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5117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D61577-A0E5-4EA5-BFB9-AE7BA68F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8A1A04-3F15-4F94-AC98-B0B21F07659E}"/>
              </a:ext>
            </a:extLst>
          </p:cNvPr>
          <p:cNvSpPr/>
          <p:nvPr/>
        </p:nvSpPr>
        <p:spPr>
          <a:xfrm>
            <a:off x="8338782" y="711956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28723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4CC8A6-12FD-4DFC-B653-D7F27C9C2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95D8ACB5-9101-4952-BFA7-CD48D5730CCE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C88B2F8F-571C-436D-A199-2E0A07ABBB26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2737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AB0A36-71CB-432E-A4AC-911989800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2AFA966D-F4F5-47B0-842C-F6CDDEB6CD6D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3029F210-17CC-4CF2-B44A-3D727D88E5C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6314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7B1F67-42D4-445E-A200-AB0DDB74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CBC37459-BE5A-455C-9225-BC8AFCE6DC97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495732DC-9FE9-4816-AACB-E40215D19C40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0010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C7CEE2EF-A83F-4543-A8F8-3B0701F1FF68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9498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2880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E3630-EE52-450C-A170-5EE2B7C90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11A2AF-555E-4220-959F-A207AE1CE123}"/>
              </a:ext>
            </a:extLst>
          </p:cNvPr>
          <p:cNvSpPr/>
          <p:nvPr/>
        </p:nvSpPr>
        <p:spPr>
          <a:xfrm>
            <a:off x="8572083" y="5874416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33521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38DCC8-34D2-4F74-A08E-280D0061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5720E924-45F8-4082-965D-7E500D1085E4}"/>
              </a:ext>
            </a:extLst>
          </p:cNvPr>
          <p:cNvSpPr/>
          <p:nvPr/>
        </p:nvSpPr>
        <p:spPr>
          <a:xfrm>
            <a:off x="671786" y="2364573"/>
            <a:ext cx="6867700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00B0F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Обратиться за помощью в ПМПК для выработки рекомендаций и поиска возможных путей исправления ситуации.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AEB78ADA-7FC3-4E49-B64D-D7C0EE9742D7}"/>
              </a:ext>
            </a:extLst>
          </p:cNvPr>
          <p:cNvSpPr/>
          <p:nvPr/>
        </p:nvSpPr>
        <p:spPr>
          <a:xfrm>
            <a:off x="671786" y="3307203"/>
            <a:ext cx="6867700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00B0F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беседы с родителями нормально развивающихся детей и ребёнка с ОВЗ о сложившейся ситуации.</a:t>
            </a:r>
          </a:p>
        </p:txBody>
      </p:sp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id="{E92749A5-1C11-4C25-A198-2D7C6FB28A3B}"/>
              </a:ext>
            </a:extLst>
          </p:cNvPr>
          <p:cNvSpPr/>
          <p:nvPr/>
        </p:nvSpPr>
        <p:spPr>
          <a:xfrm>
            <a:off x="671786" y="5618733"/>
            <a:ext cx="4814614" cy="45156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00B0F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воспитательные беседы с детьми.</a:t>
            </a:r>
          </a:p>
        </p:txBody>
      </p:sp>
      <p:sp>
        <p:nvSpPr>
          <p:cNvPr id="8" name="Прямоугольник: скругленные углы 7">
            <a:hlinkClick r:id="rId6" action="ppaction://hlinksldjump"/>
            <a:extLst>
              <a:ext uri="{FF2B5EF4-FFF2-40B4-BE49-F238E27FC236}">
                <a16:creationId xmlns:a16="http://schemas.microsoft.com/office/drawing/2014/main" id="{D0C303D0-9E0B-4BB1-8613-12B178538672}"/>
              </a:ext>
            </a:extLst>
          </p:cNvPr>
          <p:cNvSpPr/>
          <p:nvPr/>
        </p:nvSpPr>
        <p:spPr>
          <a:xfrm>
            <a:off x="671786" y="4934342"/>
            <a:ext cx="4003731" cy="45156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00B0F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Написать докладную на подростков.</a:t>
            </a:r>
          </a:p>
        </p:txBody>
      </p:sp>
      <p:sp>
        <p:nvSpPr>
          <p:cNvPr id="9" name="Прямоугольник: скругленные углы 8">
            <a:hlinkClick r:id="rId6" action="ppaction://hlinksldjump"/>
            <a:extLst>
              <a:ext uri="{FF2B5EF4-FFF2-40B4-BE49-F238E27FC236}">
                <a16:creationId xmlns:a16="http://schemas.microsoft.com/office/drawing/2014/main" id="{C0FEF117-58E7-4CBB-BC4F-D7A87BE865D4}"/>
              </a:ext>
            </a:extLst>
          </p:cNvPr>
          <p:cNvSpPr/>
          <p:nvPr/>
        </p:nvSpPr>
        <p:spPr>
          <a:xfrm>
            <a:off x="671786" y="4249950"/>
            <a:ext cx="6042913" cy="45156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00B0F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Дети самостоятельно могут справится с этой проблемой.</a:t>
            </a:r>
          </a:p>
        </p:txBody>
      </p:sp>
      <p:sp>
        <p:nvSpPr>
          <p:cNvPr id="11" name="Прямоугольник: скругленные углы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D77953-1C5A-4265-B324-4F2DB994C61B}"/>
              </a:ext>
            </a:extLst>
          </p:cNvPr>
          <p:cNvSpPr/>
          <p:nvPr/>
        </p:nvSpPr>
        <p:spPr>
          <a:xfrm>
            <a:off x="8543497" y="307430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2669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BBA0B-78AD-48C5-80A0-49C75B21A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C1F1E8A6-3AEA-4FD9-9194-F7658058FC83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6AC6920F-3B28-494F-9596-EFF28A41764D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957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7A28C-2375-46F9-A5CD-01F54223B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DB26F7E0-A21B-428F-9E6A-37B7CE703E62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EBC8E816-D77A-4973-BF2D-3FF447461FFF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2734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092A7-FDC4-43EB-BD26-F8D3E4006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DB26F7E0-A21B-428F-9E6A-37B7CE703E62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EBC8E816-D77A-4973-BF2D-3FF447461FFF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73609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C97C0A-D62D-40DF-BF46-9B2C330B7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CDA6B7-539C-446A-9B14-0B461B4ADC21}"/>
              </a:ext>
            </a:extLst>
          </p:cNvPr>
          <p:cNvSpPr/>
          <p:nvPr/>
        </p:nvSpPr>
        <p:spPr>
          <a:xfrm>
            <a:off x="5268036" y="5063317"/>
            <a:ext cx="3603009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ПОЕХАЛИ!</a:t>
            </a:r>
          </a:p>
        </p:txBody>
      </p:sp>
    </p:spTree>
    <p:extLst>
      <p:ext uri="{BB962C8B-B14F-4D97-AF65-F5344CB8AC3E}">
        <p14:creationId xmlns:p14="http://schemas.microsoft.com/office/powerpoint/2010/main" val="18738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032EECBD-6430-4BC8-B0E2-7844DDC3D01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0224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1793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409B89-9785-4512-B384-B0576A2F5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DDFFEA-788C-4F16-B8AD-E85CB63FACE7}"/>
              </a:ext>
            </a:extLst>
          </p:cNvPr>
          <p:cNvSpPr/>
          <p:nvPr/>
        </p:nvSpPr>
        <p:spPr>
          <a:xfrm>
            <a:off x="8572083" y="5874416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77275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D194D-2BE1-46AF-9AA0-EDCD954D6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45860D29-6F3B-45B5-A03F-B642A8C5D221}"/>
              </a:ext>
            </a:extLst>
          </p:cNvPr>
          <p:cNvSpPr/>
          <p:nvPr/>
        </p:nvSpPr>
        <p:spPr>
          <a:xfrm>
            <a:off x="671786" y="2225390"/>
            <a:ext cx="4582602" cy="45940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Указывать на плохое поведение мальчика.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11A09A2-DC01-4DA7-9403-F92539355C54}"/>
              </a:ext>
            </a:extLst>
          </p:cNvPr>
          <p:cNvSpPr/>
          <p:nvPr/>
        </p:nvSpPr>
        <p:spPr>
          <a:xfrm>
            <a:off x="671786" y="2799103"/>
            <a:ext cx="6867700" cy="96699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Позитивное, уравновешенное и последовательное отношение к мальчику. Хвалить его, при этом помогать достичь успеха в тех видах деятельности, которые не даются с первого раза</a:t>
            </a:r>
          </a:p>
        </p:txBody>
      </p:sp>
      <p:sp>
        <p:nvSpPr>
          <p:cNvPr id="6" name="Прямоугольник: скругленные углы 5">
            <a:hlinkClick r:id="rId5" action="ppaction://hlinksldjump"/>
            <a:extLst>
              <a:ext uri="{FF2B5EF4-FFF2-40B4-BE49-F238E27FC236}">
                <a16:creationId xmlns:a16="http://schemas.microsoft.com/office/drawing/2014/main" id="{81D7E236-4093-46CE-9D74-DF223DE847F3}"/>
              </a:ext>
            </a:extLst>
          </p:cNvPr>
          <p:cNvSpPr/>
          <p:nvPr/>
        </p:nvSpPr>
        <p:spPr>
          <a:xfrm>
            <a:off x="671786" y="3880405"/>
            <a:ext cx="6867700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Давать четкие, конкретные инструкции; соблюдать четкий ритм, структуру, организацию;</a:t>
            </a:r>
          </a:p>
        </p:txBody>
      </p:sp>
      <p:sp>
        <p:nvSpPr>
          <p:cNvPr id="7" name="Прямоугольник: скругленные углы 6">
            <a:hlinkClick r:id="rId6" action="ppaction://hlinksldjump"/>
            <a:extLst>
              <a:ext uri="{FF2B5EF4-FFF2-40B4-BE49-F238E27FC236}">
                <a16:creationId xmlns:a16="http://schemas.microsoft.com/office/drawing/2014/main" id="{5E9C1C79-57DC-4383-B5FA-25E456E61134}"/>
              </a:ext>
            </a:extLst>
          </p:cNvPr>
          <p:cNvSpPr/>
          <p:nvPr/>
        </p:nvSpPr>
        <p:spPr>
          <a:xfrm>
            <a:off x="671786" y="4704633"/>
            <a:ext cx="6867700" cy="96699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Чаще давайте такому ребенку дополнительные задания, допускающие возможность движения (собрать тетради, раздать материалы, листы бумаги и т.д.).</a:t>
            </a:r>
          </a:p>
        </p:txBody>
      </p:sp>
      <p:sp>
        <p:nvSpPr>
          <p:cNvPr id="8" name="Прямоугольник: скругленные углы 7">
            <a:hlinkClick r:id="rId3" action="ppaction://hlinksldjump"/>
            <a:extLst>
              <a:ext uri="{FF2B5EF4-FFF2-40B4-BE49-F238E27FC236}">
                <a16:creationId xmlns:a16="http://schemas.microsoft.com/office/drawing/2014/main" id="{D43F9ADC-E7F2-403F-BE1A-8AC37600BB3A}"/>
              </a:ext>
            </a:extLst>
          </p:cNvPr>
          <p:cNvSpPr/>
          <p:nvPr/>
        </p:nvSpPr>
        <p:spPr>
          <a:xfrm>
            <a:off x="671786" y="5785935"/>
            <a:ext cx="4923796" cy="45940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Не обращать внимание на мальчика внимание.</a:t>
            </a:r>
          </a:p>
        </p:txBody>
      </p:sp>
      <p:sp>
        <p:nvSpPr>
          <p:cNvPr id="10" name="Прямоугольник: скругленные углы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BBE18F7-48B4-41A3-B2FD-33A0CE532E3F}"/>
              </a:ext>
            </a:extLst>
          </p:cNvPr>
          <p:cNvSpPr/>
          <p:nvPr/>
        </p:nvSpPr>
        <p:spPr>
          <a:xfrm>
            <a:off x="8420667" y="280135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4575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3B974-3D7E-43AF-92A3-1DEBFE58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C6B7457E-1CA2-48E1-97E9-5680183511DE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03D6BFE-A805-4029-8BC3-6B85169BF5A1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2019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AFA9BA-18CC-461E-BDAC-CC4C109BA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180B8190-F261-49FA-86D5-2CB3F22C0B17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61238D0F-076A-4C5D-AB4C-2ADE629908D7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44921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D0821-1DB5-4DEA-A506-FC76D434E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1A71B171-6FE6-42F5-A5C4-447FD4452495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C017A3F3-D0D3-420A-ABFA-955C03384DFA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482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032EECBD-6430-4BC8-B0E2-7844DDC3D01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7635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9945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E24AD9-1AFF-4194-9D9F-14EA80ED0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A99711-BE4B-496B-AC55-5866D76F6B7F}"/>
              </a:ext>
            </a:extLst>
          </p:cNvPr>
          <p:cNvSpPr/>
          <p:nvPr/>
        </p:nvSpPr>
        <p:spPr>
          <a:xfrm>
            <a:off x="670029" y="3950082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31230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3A9A5-F8EF-4BD7-A0D9-05CD80AF7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55A063-523B-404B-B5DC-4684A1B35349}"/>
              </a:ext>
            </a:extLst>
          </p:cNvPr>
          <p:cNvSpPr/>
          <p:nvPr/>
        </p:nvSpPr>
        <p:spPr>
          <a:xfrm>
            <a:off x="695778" y="4283292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36055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4DB5C8-F01C-4B60-9867-C0376F2E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985C5452-3920-47E5-9A4F-859970F2B752}"/>
              </a:ext>
            </a:extLst>
          </p:cNvPr>
          <p:cNvSpPr/>
          <p:nvPr/>
        </p:nvSpPr>
        <p:spPr>
          <a:xfrm>
            <a:off x="671786" y="2259018"/>
            <a:ext cx="4405181" cy="460514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Не придавать значения словам мальчика.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2023D45A-296A-4BDD-86EB-B153C715D39B}"/>
              </a:ext>
            </a:extLst>
          </p:cNvPr>
          <p:cNvSpPr/>
          <p:nvPr/>
        </p:nvSpPr>
        <p:spPr>
          <a:xfrm>
            <a:off x="671786" y="2836976"/>
            <a:ext cx="5647127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Связаться с родителями, чтобы дети провели время в кругу семьи</a:t>
            </a:r>
          </a:p>
        </p:txBody>
      </p:sp>
      <p:sp>
        <p:nvSpPr>
          <p:cNvPr id="6" name="Прямоугольник: скругленные углы 5">
            <a:hlinkClick r:id="rId5" action="ppaction://hlinksldjump"/>
            <a:extLst>
              <a:ext uri="{FF2B5EF4-FFF2-40B4-BE49-F238E27FC236}">
                <a16:creationId xmlns:a16="http://schemas.microsoft.com/office/drawing/2014/main" id="{E652684B-8D50-4C49-9409-DD4D39CA59FA}"/>
              </a:ext>
            </a:extLst>
          </p:cNvPr>
          <p:cNvSpPr/>
          <p:nvPr/>
        </p:nvSpPr>
        <p:spPr>
          <a:xfrm>
            <a:off x="671786" y="3664338"/>
            <a:ext cx="6867700" cy="70991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 Порекомендовать устроить прогулки брату на свежем воздухе, найти ему занятие – например, работа в центре для детей с СДВГ.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id="{2E91CD17-9D76-4EA1-9328-C06B10C5621B}"/>
              </a:ext>
            </a:extLst>
          </p:cNvPr>
          <p:cNvSpPr/>
          <p:nvPr/>
        </p:nvSpPr>
        <p:spPr>
          <a:xfrm>
            <a:off x="671786" y="4505178"/>
            <a:ext cx="4964739" cy="47337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Не обращать внимание на мальчика.</a:t>
            </a:r>
          </a:p>
        </p:txBody>
      </p:sp>
      <p:sp>
        <p:nvSpPr>
          <p:cNvPr id="8" name="Прямоугольник: скругленные углы 7">
            <a:hlinkClick r:id="rId6" action="ppaction://hlinksldjump"/>
            <a:extLst>
              <a:ext uri="{FF2B5EF4-FFF2-40B4-BE49-F238E27FC236}">
                <a16:creationId xmlns:a16="http://schemas.microsoft.com/office/drawing/2014/main" id="{955E3DF4-AF06-44E8-97AE-88A30E095439}"/>
              </a:ext>
            </a:extLst>
          </p:cNvPr>
          <p:cNvSpPr/>
          <p:nvPr/>
        </p:nvSpPr>
        <p:spPr>
          <a:xfrm>
            <a:off x="671786" y="5108643"/>
            <a:ext cx="5647127" cy="917402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Помочь выучить мальчику упражнения для адаптивной физкультуры и начать заниматься с братом, проконсультировавшись с лечащим врачом брата.</a:t>
            </a:r>
          </a:p>
        </p:txBody>
      </p:sp>
      <p:sp>
        <p:nvSpPr>
          <p:cNvPr id="11" name="Прямоугольник: скругленные углы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0183506-1D7A-4E47-B16B-A5842381F59A}"/>
              </a:ext>
            </a:extLst>
          </p:cNvPr>
          <p:cNvSpPr/>
          <p:nvPr/>
        </p:nvSpPr>
        <p:spPr>
          <a:xfrm>
            <a:off x="8461610" y="280135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7381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6D107-0B12-4DB3-9A21-3AA8B222A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D01647B8-6D71-4A38-8945-540D1F52ED72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A0E8D501-A3A1-4F6A-8C3A-EFC8D3900615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4632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1B352-FDA5-43D7-B4E5-01832485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D01647B8-6D71-4A38-8945-540D1F52ED72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A0E8D501-A3A1-4F6A-8C3A-EFC8D3900615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97228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5071C7-B1B9-4077-BE4E-673FA68E6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D01647B8-6D71-4A38-8945-540D1F52ED72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A0E8D501-A3A1-4F6A-8C3A-EFC8D3900615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29464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032EECBD-6430-4BC8-B0E2-7844DDC3D01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116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5281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3375D3-5780-459F-ADBC-A60C8E2A1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250B2E-761C-4E47-AA03-2E0C2912E47E}"/>
              </a:ext>
            </a:extLst>
          </p:cNvPr>
          <p:cNvSpPr/>
          <p:nvPr/>
        </p:nvSpPr>
        <p:spPr>
          <a:xfrm>
            <a:off x="670029" y="3950082"/>
            <a:ext cx="3111690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  <a:r>
              <a:rPr lang="ru-RU" sz="3200" spc="-3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—»</a:t>
            </a:r>
          </a:p>
        </p:txBody>
      </p:sp>
    </p:spTree>
    <p:extLst>
      <p:ext uri="{BB962C8B-B14F-4D97-AF65-F5344CB8AC3E}">
        <p14:creationId xmlns:p14="http://schemas.microsoft.com/office/powerpoint/2010/main" val="390290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D89EF-00C6-4297-8DF6-AA04BB8A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3" action="ppaction://hlinksldjump"/>
            <a:extLst>
              <a:ext uri="{FF2B5EF4-FFF2-40B4-BE49-F238E27FC236}">
                <a16:creationId xmlns:a16="http://schemas.microsoft.com/office/drawing/2014/main" id="{D530D665-A4AA-4280-AE23-B2D503DD7F9B}"/>
              </a:ext>
            </a:extLst>
          </p:cNvPr>
          <p:cNvSpPr/>
          <p:nvPr/>
        </p:nvSpPr>
        <p:spPr>
          <a:xfrm>
            <a:off x="699082" y="2299960"/>
            <a:ext cx="6152095" cy="60701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12700"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0" i="0" u="none" strike="noStrike" dirty="0">
                <a:solidFill>
                  <a:schemeClr val="bg1"/>
                </a:solidFill>
                <a:effectLst/>
              </a:rPr>
              <a:t>Заранее рассказать учащимся в классе. С чем им нужно считаться при общении с ОВЗ по слуху.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  <a:cs typeface="Gotham Pro Black" panose="02000903040000020004" pitchFamily="2" charset="0"/>
            </a:endParaRPr>
          </a:p>
        </p:txBody>
      </p:sp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28AA36BD-A954-4D11-9C98-5F08E2E4E90C}"/>
              </a:ext>
            </a:extLst>
          </p:cNvPr>
          <p:cNvSpPr/>
          <p:nvPr/>
        </p:nvSpPr>
        <p:spPr>
          <a:xfrm>
            <a:off x="699083" y="3125494"/>
            <a:ext cx="3654554" cy="47751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12700"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0" i="0" u="none" strike="noStrike" dirty="0">
                <a:solidFill>
                  <a:schemeClr val="bg1"/>
                </a:solidFill>
                <a:effectLst/>
              </a:rPr>
              <a:t>Не принимать особенности ребенка. 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  <a:cs typeface="Gotham Pro Black" panose="02000903040000020004" pitchFamily="2" charset="0"/>
            </a:endParaRPr>
          </a:p>
        </p:txBody>
      </p:sp>
      <p:sp>
        <p:nvSpPr>
          <p:cNvPr id="8" name="Прямоугольник: скругленные углы 7">
            <a:hlinkClick r:id="rId5" action="ppaction://hlinksldjump"/>
            <a:extLst>
              <a:ext uri="{FF2B5EF4-FFF2-40B4-BE49-F238E27FC236}">
                <a16:creationId xmlns:a16="http://schemas.microsoft.com/office/drawing/2014/main" id="{34C8CD0E-CF22-4DE5-870C-B50233E4D869}"/>
              </a:ext>
            </a:extLst>
          </p:cNvPr>
          <p:cNvSpPr/>
          <p:nvPr/>
        </p:nvSpPr>
        <p:spPr>
          <a:xfrm>
            <a:off x="699083" y="3821530"/>
            <a:ext cx="5524296" cy="60701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12700"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0" i="0" u="none" strike="noStrike" dirty="0">
                <a:solidFill>
                  <a:schemeClr val="bg1"/>
                </a:solidFill>
                <a:effectLst/>
              </a:rPr>
              <a:t>Собрать как можно больше информации о нарушении учащегося. Поговорить с родителями.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  <a:cs typeface="Gotham Pro Black" panose="02000903040000020004" pitchFamily="2" charset="0"/>
            </a:endParaRPr>
          </a:p>
        </p:txBody>
      </p:sp>
      <p:sp>
        <p:nvSpPr>
          <p:cNvPr id="9" name="Прямоугольник: скругленные углы 8">
            <a:hlinkClick r:id="rId4" action="ppaction://hlinksldjump"/>
            <a:extLst>
              <a:ext uri="{FF2B5EF4-FFF2-40B4-BE49-F238E27FC236}">
                <a16:creationId xmlns:a16="http://schemas.microsoft.com/office/drawing/2014/main" id="{4A91C454-5904-4AE0-965D-0C68046C0FB8}"/>
              </a:ext>
            </a:extLst>
          </p:cNvPr>
          <p:cNvSpPr/>
          <p:nvPr/>
        </p:nvSpPr>
        <p:spPr>
          <a:xfrm>
            <a:off x="699082" y="4615531"/>
            <a:ext cx="4996583" cy="60701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12700"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0" i="0" u="none" strike="noStrike" dirty="0">
                <a:solidFill>
                  <a:schemeClr val="bg1"/>
                </a:solidFill>
                <a:effectLst/>
              </a:rPr>
              <a:t>Кричать и специально растягивать слова во время объяснения материала.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  <a:cs typeface="Gotham Pro Black" panose="02000903040000020004" pitchFamily="2" charset="0"/>
            </a:endParaRPr>
          </a:p>
        </p:txBody>
      </p:sp>
      <p:sp>
        <p:nvSpPr>
          <p:cNvPr id="12" name="Прямоугольник: скругленные углы 11">
            <a:hlinkClick r:id="rId6" action="ppaction://hlinksldjump"/>
            <a:extLst>
              <a:ext uri="{FF2B5EF4-FFF2-40B4-BE49-F238E27FC236}">
                <a16:creationId xmlns:a16="http://schemas.microsoft.com/office/drawing/2014/main" id="{AFE8544F-954A-4736-BBCC-354AC2848268}"/>
              </a:ext>
            </a:extLst>
          </p:cNvPr>
          <p:cNvSpPr/>
          <p:nvPr/>
        </p:nvSpPr>
        <p:spPr>
          <a:xfrm>
            <a:off x="699082" y="5441064"/>
            <a:ext cx="6452345" cy="60701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  <a:effectLst>
            <a:glow rad="12700">
              <a:srgbClr val="FFFF00"/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0" i="0" u="none" strike="noStrike" dirty="0">
                <a:solidFill>
                  <a:schemeClr val="bg1"/>
                </a:solidFill>
                <a:effectLst/>
              </a:rPr>
              <a:t>Изучить дополнительную информацию о том, как вести себя учителю, если в классе учится глухой или слабослышащий ребенок</a:t>
            </a:r>
            <a:endParaRPr lang="ru-RU" sz="1600" dirty="0">
              <a:solidFill>
                <a:schemeClr val="bg1"/>
              </a:solidFill>
              <a:latin typeface="Comic Sans MS" panose="030F0702030302020204" pitchFamily="66" charset="0"/>
              <a:cs typeface="Gotham Pro Black" panose="02000903040000020004" pitchFamily="2" charset="0"/>
            </a:endParaRPr>
          </a:p>
        </p:txBody>
      </p:sp>
      <p:sp>
        <p:nvSpPr>
          <p:cNvPr id="13" name="Прямоугольник: скругленные углы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98E3172-2FCB-4F58-9A43-887DC6711B41}"/>
              </a:ext>
            </a:extLst>
          </p:cNvPr>
          <p:cNvSpPr/>
          <p:nvPr/>
        </p:nvSpPr>
        <p:spPr>
          <a:xfrm>
            <a:off x="8543497" y="5862069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94970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5D9187-4FA6-4725-8717-E9D22002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5D33CFEE-94AE-4CFC-9E39-9EAD0B9D69FA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4F98EA02-C74B-4DEE-8515-02792A635D73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24637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A82CFE-C056-46E8-87B9-1C2CE7BCD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8BDD1870-2F85-40E8-AF39-F444A7F669A9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2A47C97B-7074-4982-A659-FEF0F18C6662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48316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98D063-ED1D-42B6-88E8-9CA5630A4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A18DED11-C932-45D1-801B-600773417444}"/>
              </a:ext>
            </a:extLst>
          </p:cNvPr>
          <p:cNvSpPr/>
          <p:nvPr/>
        </p:nvSpPr>
        <p:spPr>
          <a:xfrm>
            <a:off x="641443" y="2115402"/>
            <a:ext cx="4162569" cy="477674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Обратиться за помощью в ПМПК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ADE63E39-1187-4914-B430-82587F78FB5D}"/>
              </a:ext>
            </a:extLst>
          </p:cNvPr>
          <p:cNvSpPr/>
          <p:nvPr/>
        </p:nvSpPr>
        <p:spPr>
          <a:xfrm>
            <a:off x="641443" y="2779026"/>
            <a:ext cx="8256897" cy="649974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Провести беседу с родителями, сказать, что не нужно жалеть ребёнка, и нужно чуть-чуть нагружать его.</a:t>
            </a:r>
          </a:p>
        </p:txBody>
      </p:sp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id="{FFA514A5-387C-4F57-B0AF-21BD83BC8A91}"/>
              </a:ext>
            </a:extLst>
          </p:cNvPr>
          <p:cNvSpPr/>
          <p:nvPr/>
        </p:nvSpPr>
        <p:spPr>
          <a:xfrm>
            <a:off x="641443" y="3616942"/>
            <a:ext cx="8843751" cy="122801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Родители могут вносить предложения в индивидуальную образовательную программу. Нужно объяснить им, что они не должны это делать спонтанно. Ребёнок должен развиваться. Изменения можно вносить при соответствующем мониторинге образовательного маршрута специалистами.</a:t>
            </a:r>
          </a:p>
        </p:txBody>
      </p:sp>
      <p:sp>
        <p:nvSpPr>
          <p:cNvPr id="8" name="Прямоугольник: скругленные углы 7">
            <a:hlinkClick r:id="rId6" action="ppaction://hlinksldjump"/>
            <a:extLst>
              <a:ext uri="{FF2B5EF4-FFF2-40B4-BE49-F238E27FC236}">
                <a16:creationId xmlns:a16="http://schemas.microsoft.com/office/drawing/2014/main" id="{84CA5034-6E0C-4EA3-927B-2E1E6AFEA5B8}"/>
              </a:ext>
            </a:extLst>
          </p:cNvPr>
          <p:cNvSpPr/>
          <p:nvPr/>
        </p:nvSpPr>
        <p:spPr>
          <a:xfrm>
            <a:off x="641442" y="5032897"/>
            <a:ext cx="8256897" cy="585148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Планировать формы работы по реализации индивидуальной образовательной программы.</a:t>
            </a:r>
          </a:p>
        </p:txBody>
      </p:sp>
      <p:sp>
        <p:nvSpPr>
          <p:cNvPr id="9" name="Прямоугольник: скругленные углы 8">
            <a:hlinkClick r:id="rId4" action="ppaction://hlinksldjump"/>
            <a:extLst>
              <a:ext uri="{FF2B5EF4-FFF2-40B4-BE49-F238E27FC236}">
                <a16:creationId xmlns:a16="http://schemas.microsoft.com/office/drawing/2014/main" id="{7FC0546B-2AC8-4D15-BEA6-D89C988AC0AA}"/>
              </a:ext>
            </a:extLst>
          </p:cNvPr>
          <p:cNvSpPr/>
          <p:nvPr/>
        </p:nvSpPr>
        <p:spPr>
          <a:xfrm>
            <a:off x="641441" y="5799589"/>
            <a:ext cx="5090619" cy="438433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  <a:cs typeface="Gotham Pro Black" panose="02000903040000020004" pitchFamily="2" charset="0"/>
              </a:rPr>
              <a:t>Согласиться с родителями, упростить задания.</a:t>
            </a:r>
          </a:p>
        </p:txBody>
      </p:sp>
      <p:sp>
        <p:nvSpPr>
          <p:cNvPr id="11" name="Прямоугольник: скругленные углы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2F83058-F413-4CF8-A81C-CF32F79F46EA}"/>
              </a:ext>
            </a:extLst>
          </p:cNvPr>
          <p:cNvSpPr/>
          <p:nvPr/>
        </p:nvSpPr>
        <p:spPr>
          <a:xfrm>
            <a:off x="8507104" y="6027546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glow rad="279400">
              <a:schemeClr val="bg1">
                <a:alpha val="49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8884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E62142-B1CD-41E3-A8E0-0E9FD1BF1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F1476E23-6737-46FD-9AE5-E5ECCC2D1CA1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43D53846-8451-45FB-85C0-F0C9C44F1769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7738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dir="u" isInverted="1"/>
      </p:transition>
    </mc:Choice>
    <mc:Fallback>
      <p:transition spd="slow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032EECBD-6430-4BC8-B0E2-7844DDC3D01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2934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DBE73-8D70-40C2-B28A-1A3CFF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E9469418-9472-477D-9098-09FB339157D4}"/>
              </a:ext>
            </a:extLst>
          </p:cNvPr>
          <p:cNvSpPr/>
          <p:nvPr/>
        </p:nvSpPr>
        <p:spPr>
          <a:xfrm>
            <a:off x="914400" y="764272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rgbClr val="FFFF00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1526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497BE-8829-4B0D-B3F0-953EC8EA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C34A226-CDE6-468B-AB60-FFADB988F558}"/>
              </a:ext>
            </a:extLst>
          </p:cNvPr>
          <p:cNvSpPr/>
          <p:nvPr/>
        </p:nvSpPr>
        <p:spPr>
          <a:xfrm>
            <a:off x="3725838" y="6243849"/>
            <a:ext cx="5459104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bg1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Начать заново</a:t>
            </a:r>
          </a:p>
        </p:txBody>
      </p:sp>
    </p:spTree>
    <p:extLst>
      <p:ext uri="{BB962C8B-B14F-4D97-AF65-F5344CB8AC3E}">
        <p14:creationId xmlns:p14="http://schemas.microsoft.com/office/powerpoint/2010/main" val="40827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1D0820-7DFA-4DA8-B716-C5B81AA4E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871B698F-7585-423B-92E0-DCE8683AE45D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1C22C7BB-0C93-4112-8474-AEC615ADE8B9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590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55D83-6794-4F28-88A9-7774E1B5C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8076E5E6-987A-4D36-BB9C-5BB3F42B877C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6" name="Прямоугольник: скругленные углы 5">
            <a:hlinkClick r:id="rId4" action="ppaction://hlinksldjump"/>
            <a:extLst>
              <a:ext uri="{FF2B5EF4-FFF2-40B4-BE49-F238E27FC236}">
                <a16:creationId xmlns:a16="http://schemas.microsoft.com/office/drawing/2014/main" id="{B6426BEC-E6F7-462A-8048-B4EDC12F6BB5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2521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C445F-C134-40AD-A62E-116BB2E07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3AA289C7-AE17-45B7-9EEC-F51E1F24CF72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F52CFF23-4837-45E2-B50D-2B663F34885F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2639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DDB20-B6D6-4742-8273-D02D5C14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032EECBD-6430-4BC8-B0E2-7844DDC3D01F}"/>
              </a:ext>
            </a:extLst>
          </p:cNvPr>
          <p:cNvSpPr/>
          <p:nvPr/>
        </p:nvSpPr>
        <p:spPr>
          <a:xfrm>
            <a:off x="573206" y="614147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НАЗАД</a:t>
            </a:r>
          </a:p>
        </p:txBody>
      </p:sp>
      <p:sp>
        <p:nvSpPr>
          <p:cNvPr id="5" name="Прямоугольник: скругленные углы 4">
            <a:hlinkClick r:id="rId4" action="ppaction://hlinksldjump"/>
            <a:extLst>
              <a:ext uri="{FF2B5EF4-FFF2-40B4-BE49-F238E27FC236}">
                <a16:creationId xmlns:a16="http://schemas.microsoft.com/office/drawing/2014/main" id="{16E06455-D34A-49AC-AF58-9DEFBB6E6C0C}"/>
              </a:ext>
            </a:extLst>
          </p:cNvPr>
          <p:cNvSpPr/>
          <p:nvPr/>
        </p:nvSpPr>
        <p:spPr>
          <a:xfrm>
            <a:off x="8149988" y="5666093"/>
            <a:ext cx="3466532" cy="61415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1500" dirty="0">
                <a:solidFill>
                  <a:schemeClr val="accent2"/>
                </a:solidFill>
                <a:latin typeface="tangak" panose="02000000000000000000" pitchFamily="50" charset="-52"/>
                <a:cs typeface="Gotham Pro Black" panose="02000903040000020004" pitchFamily="2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1014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u" isInverted="1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547</Words>
  <Application>Microsoft Office PowerPoint</Application>
  <PresentationFormat>Широкоэкранный</PresentationFormat>
  <Paragraphs>118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Comic Sans MS</vt:lpstr>
      <vt:lpstr>Calibri</vt:lpstr>
      <vt:lpstr>Arial</vt:lpstr>
      <vt:lpstr>Calibri Light</vt:lpstr>
      <vt:lpstr>tangak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Марилова</dc:creator>
  <cp:lastModifiedBy>Юлия Марилова</cp:lastModifiedBy>
  <cp:revision>5</cp:revision>
  <dcterms:created xsi:type="dcterms:W3CDTF">2022-05-04T07:45:06Z</dcterms:created>
  <dcterms:modified xsi:type="dcterms:W3CDTF">2022-05-18T22:33:00Z</dcterms:modified>
</cp:coreProperties>
</file>